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6" r:id="rId9"/>
    <p:sldId id="267" r:id="rId10"/>
    <p:sldId id="268" r:id="rId11"/>
    <p:sldId id="262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3798-1700-416C-9570-0BC4B5A6DD1E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9AE9-559F-410D-84E9-0594D4BAD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A75F5046-A6F8-4BAC-B09B-E75BC418E7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B48F225C-BC06-45F2-847A-521B9A225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altLang="ru-RU" sz="1408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7C1125C1-07BD-450A-99D6-B1C51BE08C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59F1-FF26-437B-9AD6-D1FFFE18A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43D551-BA19-4DC2-B2C0-75AB9D16F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B712C-E4C0-428F-BB55-D875FD51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BA8C5-2E56-46CE-8A32-09547372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87A69-3C34-4912-A50C-6A270E51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6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EFAD2-4B4A-4F76-B37F-2DB4AB20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C8C32-E43D-4270-8E2F-A297830D9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80135-31D3-408B-82D0-B6A8DBB0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C4C51-B4D3-429B-B3AA-06E79762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50BCB-2E39-4968-82E9-B28E1907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A467F4-0250-4B2B-B7EF-555684ACC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A26C8D-EABD-4B5A-AB0D-1F3BA7F82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9367B-7E1A-4621-8109-41E01ACD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6C360-1957-46EE-8D04-8605D2AF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42760-9058-407A-8589-61DB3291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B4B25-67E1-4FA5-BF60-92C2CCFD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84E64-4DEF-45A7-9F85-9A4FF6BB5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6BA901-954C-443B-9206-52E1A3B5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0CF0D-0F43-4E06-84D8-EA328A20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6E7C4-DD47-483E-9A0A-88CB765C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3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2EC0D-3B34-4AA2-BE8C-F4011031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A75B29-3FF2-4513-BA7B-D3D35D8B5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EDC9-45FF-4F0C-86D6-4CFB77C6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6E133-917C-4662-85CE-F0FE3B3C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FD3F5-8CE0-4C53-BEBD-1EF73A32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6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D582C-6506-46D4-9CB2-E6663B93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3EACF-3888-43A4-B627-BDD99F376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060226-8964-4416-A19F-16A6C4E4B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3CB52-8DCF-4B73-971F-987E5E30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E0171-DC42-4AC9-A92B-F0DA0E02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0D81D3-EC6C-4731-8CEA-05769B40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2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5D463-8C84-48E9-A90B-213F8F04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C4EDE-4C09-44F0-BB83-7089608D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1C6E2D-E78B-48A2-AA1D-531D5DCB3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BB8A3-F46F-48BD-83F6-B9A2D8FA4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723AEB-782F-47A8-99D7-9434422F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015500-5DEA-460A-A787-ABF1E99E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EA2294-C1E5-4011-BAED-340E3687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70F592-06FF-4231-A25E-ACC07BF6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7756D-A414-4D02-8824-9896802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CC0445-3C04-4D72-ABFF-89D810D2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3CCD2B-B3F1-4EF1-8334-A060CFA2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FCBB63-CBD1-42AD-A1AF-3F696F93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8408E1-D6BF-4B54-9C73-38BB15D2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D1EA4E-5D44-4202-A08F-6292218E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44BD1-ABFA-4EA9-8ADF-9E9BE770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8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B247F-DDF8-4342-B890-24095A88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33896-6544-4C70-874A-C3CA3BC6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E2533-92B1-406B-A265-8A2E5653A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AABA15-BCF7-4475-8CF7-58C07FA5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90826C-38D2-4B9A-AC00-2ADB1B8C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D716E-FC0D-441C-9438-25F526E0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8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D4A65-69F9-4977-82B6-6295D081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5A739C-61B1-4C79-BAC6-45F4D0D06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127663-B340-4E4E-821B-C8AE9879B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8ED55-9B26-4D3E-9EF7-218D58D9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90B1D8-FF3B-4AB9-B89C-F6AA8F63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CBE9A0-BDE2-4557-BAF2-525D4A17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82D6-6FBB-44E7-96AE-4BAE2200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3D328-1B70-44DA-ABC6-14BAA919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27CDC-EB2C-4D51-BB04-A47D3A8A5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14D1-1025-4A06-9AC5-E32C5785CC93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5843C-F757-4FAB-9089-F749A9412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BE29-92F3-4F63-A01B-BF9CF4DD0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5CA5-8EA0-45DD-B896-98F3D7CC4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615515-2E9B-4E7A-B3E8-5C85FE30B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7" y="379552"/>
            <a:ext cx="11097599" cy="6478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>
            <a:extLst>
              <a:ext uri="{FF2B5EF4-FFF2-40B4-BE49-F238E27FC236}">
                <a16:creationId xmlns:a16="http://schemas.microsoft.com/office/drawing/2014/main" id="{4BD26F63-4A23-4973-8404-4EAB0F065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85775"/>
            <a:ext cx="9097736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и распорядок дня в дошкольных группах.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1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предусматривает рациональное чередование отрезков сна и бодрствования в соответствии с физиологическими обоснованиями, обеспечивает хорошее самочувствие и активность ребёнка, предупреждает утомляемость и перевозбуждение.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1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и распорядок дня установлены с учётом требований СанПиН 1.2.3685-21, условий реализации программы СПДО, потребностей участников образовательных отношений (п. 35. ФОП ДО).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1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выстроен с учетом длительности пребывания детей в СПДО (10-часовое пребывание) и регулируется СанПиН 2.3/2.4.3590-20.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1E07B-2959-4767-9F07-003C26A5A2DE}"/>
              </a:ext>
            </a:extLst>
          </p:cNvPr>
          <p:cNvSpPr txBox="1"/>
          <p:nvPr/>
        </p:nvSpPr>
        <p:spPr>
          <a:xfrm>
            <a:off x="2063749" y="4170364"/>
            <a:ext cx="90977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питания.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СПДО организуется трехразовое питание детей: завтрак, обед, полдник. (В соответствии с п. 35.13.1. ФОП ДО ДОО может самостоятельно принимать решение о наличии второго завтрака и ужина, руководствуясь пунктами 8.1.2.1 и 8.1.2.2 СанПиН 2.3/2.4.3590-20: калорийность основного завтрака увеличена на 5% соответственно).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6BD3A4-ACDD-46AF-9BC7-A8099EF63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13366"/>
              </p:ext>
            </p:extLst>
          </p:nvPr>
        </p:nvGraphicFramePr>
        <p:xfrm>
          <a:off x="2495601" y="2060848"/>
          <a:ext cx="7428681" cy="3640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533"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СПДО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Направлен-ность групп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по годам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Разновозрастная группа №1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Разновозрастная группа №2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8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Ясельная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8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младшая группа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Разновозрастная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12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Всего:9 групп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07" name="Rectangle 1">
            <a:extLst>
              <a:ext uri="{FF2B5EF4-FFF2-40B4-BE49-F238E27FC236}">
                <a16:creationId xmlns:a16="http://schemas.microsoft.com/office/drawing/2014/main" id="{E853F6D0-D0E1-4B0D-8821-E7BDCCFE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620714"/>
            <a:ext cx="77692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СПДО функционируют 9 групп в режиме 5 - дневной рабочей недели, с 10 - часовым пребыванием. Воспитание и обучение в детском саду носит общедоступный характер и ведется на русском языке.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AC1EF1-11D6-4901-BEEC-AE5792C13FBC}"/>
              </a:ext>
            </a:extLst>
          </p:cNvPr>
          <p:cNvSpPr/>
          <p:nvPr/>
        </p:nvSpPr>
        <p:spPr>
          <a:xfrm>
            <a:off x="2384545" y="908722"/>
            <a:ext cx="7338869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Спасибо за внимание,</a:t>
            </a:r>
          </a:p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уважаемые родители!</a:t>
            </a:r>
          </a:p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Желаем приятного</a:t>
            </a:r>
          </a:p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взаимного сотрудничества,</a:t>
            </a:r>
          </a:p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отраженного в воспитании</a:t>
            </a:r>
          </a:p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наших  с Вами детей!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>
            <a:extLst>
              <a:ext uri="{FF2B5EF4-FFF2-40B4-BE49-F238E27FC236}">
                <a16:creationId xmlns:a16="http://schemas.microsoft.com/office/drawing/2014/main" id="{A402D77A-FEF9-48D5-992D-86133162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831" y="5039469"/>
            <a:ext cx="780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Целью образовательной программы</a:t>
            </a:r>
            <a:r>
              <a:rPr lang="ru-RU" altLang="ru-RU" sz="18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является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altLang="ru-RU" sz="1600" dirty="0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AA547076-2949-4E1E-90A4-9B05E3C7A9E8}"/>
              </a:ext>
            </a:extLst>
          </p:cNvPr>
          <p:cNvSpPr/>
          <p:nvPr/>
        </p:nvSpPr>
        <p:spPr>
          <a:xfrm>
            <a:off x="1277257" y="3175422"/>
            <a:ext cx="5103813" cy="1612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300" dirty="0">
                <a:solidFill>
                  <a:srgbClr val="FFFFFF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разностороннее развитие дошкольников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</a:t>
            </a:r>
            <a:endParaRPr lang="ru-RU" altLang="ru-RU" sz="13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:a16="http://schemas.microsoft.com/office/drawing/2014/main" id="{660209FB-8450-4CB7-9474-52C9C149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257" y="209551"/>
            <a:ext cx="102470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СПДО МКОУ «СОШ им. П.П. Грицая ст. Солдатской» </a:t>
            </a:r>
            <a:r>
              <a:rPr lang="ru-RU" altLang="ru-RU" sz="1800" dirty="0">
                <a:latin typeface="Times New Roman" panose="02020603050405020304" pitchFamily="18" charset="0"/>
                <a:ea typeface="Microsoft Sans Serif" panose="020B0604020202020204" pitchFamily="34" charset="0"/>
              </a:rPr>
              <a:t>спроектирована в соответствии с ФОП ДО и ФГОС дошкольного образования с учетом особенностей образовательного учреждения, региона и муниципалитета, образовательных потребностей и запросов родителей (законных представителей) воспитанников, и определяет цель, задачи, планируемые результаты, содержание и организацию образовательного процесса на ступени дошкольного образования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в соответствии с основными нормативно - правовыми документами по дошкольному воспитанию, особенностей образовательного учреждения, региона и муниципалитета, образовательных потребностей и запросов родителей (законных представителей) воспитанников.</a:t>
            </a:r>
          </a:p>
        </p:txBody>
      </p:sp>
      <p:sp>
        <p:nvSpPr>
          <p:cNvPr id="11269" name="Прямоугольник 4">
            <a:extLst>
              <a:ext uri="{FF2B5EF4-FFF2-40B4-BE49-F238E27FC236}">
                <a16:creationId xmlns:a16="http://schemas.microsoft.com/office/drawing/2014/main" id="{7A13EDE0-9918-404F-ACF3-6355BC189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569" y="2639269"/>
            <a:ext cx="3049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на: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7D7D2343-9331-4F4C-B182-49CFAD9F3DF7}"/>
              </a:ext>
            </a:extLst>
          </p:cNvPr>
          <p:cNvSpPr/>
          <p:nvPr/>
        </p:nvSpPr>
        <p:spPr>
          <a:xfrm>
            <a:off x="6749369" y="3369097"/>
            <a:ext cx="3600450" cy="12239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300" dirty="0">
                <a:solidFill>
                  <a:srgbClr val="FFFFFF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обучение и воспитание ребёнка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>
            <a:extLst>
              <a:ext uri="{FF2B5EF4-FFF2-40B4-BE49-F238E27FC236}">
                <a16:creationId xmlns:a16="http://schemas.microsoft.com/office/drawing/2014/main" id="{0ACA87AA-66BC-4C1D-B901-5061C9A50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9" y="341313"/>
            <a:ext cx="43132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375"/>
              </a:lnSpc>
              <a:spcBef>
                <a:spcPct val="0"/>
              </a:spcBef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при реализации ОП ДО</a:t>
            </a:r>
          </a:p>
          <a:p>
            <a:pPr algn="ctr">
              <a:lnSpc>
                <a:spcPts val="1375"/>
              </a:lnSpc>
              <a:spcBef>
                <a:spcPct val="0"/>
              </a:spcBef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ФОП ДО и ФГОС ДО:</a:t>
            </a: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5AB0EA55-D5D2-461B-83E0-6FDFC82D0E0E}"/>
              </a:ext>
            </a:extLst>
          </p:cNvPr>
          <p:cNvSpPr/>
          <p:nvPr/>
        </p:nvSpPr>
        <p:spPr>
          <a:xfrm>
            <a:off x="1565276" y="2187576"/>
            <a:ext cx="2727325" cy="12033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0B5D5088-CD6F-4C45-AB76-078B381FBABF}"/>
              </a:ext>
            </a:extLst>
          </p:cNvPr>
          <p:cNvSpPr/>
          <p:nvPr/>
        </p:nvSpPr>
        <p:spPr>
          <a:xfrm>
            <a:off x="6102351" y="5038725"/>
            <a:ext cx="3463925" cy="10366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 (п.14.2. ФОП ДО)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649F44B0-6469-446E-99E4-6D79825C929A}"/>
              </a:ext>
            </a:extLst>
          </p:cNvPr>
          <p:cNvSpPr/>
          <p:nvPr/>
        </p:nvSpPr>
        <p:spPr>
          <a:xfrm>
            <a:off x="4802188" y="1620839"/>
            <a:ext cx="2584450" cy="11334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создание условий для формирования ценностного отношения к окружающему миру, становления опыта действий и поступков на основе осмысления ценностей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7CFBAB65-6B9E-48EF-B262-9D4A1BFB51B0}"/>
              </a:ext>
            </a:extLst>
          </p:cNvPr>
          <p:cNvSpPr/>
          <p:nvPr/>
        </p:nvSpPr>
        <p:spPr>
          <a:xfrm>
            <a:off x="1592263" y="1004888"/>
            <a:ext cx="25844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приобщение детей (в соответствии с возрастными особенностями) к базовым ценностям российского народа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6B325C51-07B2-4CE2-9F7E-DF30E0888B9F}"/>
              </a:ext>
            </a:extLst>
          </p:cNvPr>
          <p:cNvSpPr/>
          <p:nvPr/>
        </p:nvSpPr>
        <p:spPr>
          <a:xfrm>
            <a:off x="4554539" y="3325814"/>
            <a:ext cx="3095625" cy="7270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3F27BBD2-EB39-4264-A569-3B14CBD130CC}"/>
              </a:ext>
            </a:extLst>
          </p:cNvPr>
          <p:cNvSpPr/>
          <p:nvPr/>
        </p:nvSpPr>
        <p:spPr>
          <a:xfrm>
            <a:off x="8020050" y="1054101"/>
            <a:ext cx="2586038" cy="11334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построение (структурирование) содержания образовательной деятельности на основе учёта возрастных и индивидуальных особенностей развития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180EF173-7DBE-4979-A9A4-30CB0C2FEBC9}"/>
              </a:ext>
            </a:extLst>
          </p:cNvPr>
          <p:cNvSpPr/>
          <p:nvPr/>
        </p:nvSpPr>
        <p:spPr>
          <a:xfrm>
            <a:off x="7913688" y="3032126"/>
            <a:ext cx="2787650" cy="15986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1B7EF116-1154-4B93-B4B8-B4C964FF221B}"/>
              </a:ext>
            </a:extLst>
          </p:cNvPr>
          <p:cNvSpPr/>
          <p:nvPr/>
        </p:nvSpPr>
        <p:spPr>
          <a:xfrm>
            <a:off x="1643064" y="4437064"/>
            <a:ext cx="3946525" cy="12033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>
            <a:extLst>
              <a:ext uri="{FF2B5EF4-FFF2-40B4-BE49-F238E27FC236}">
                <a16:creationId xmlns:a16="http://schemas.microsoft.com/office/drawing/2014/main" id="{65063892-7C5B-4A50-91E8-AC75E2D9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529" y="277021"/>
            <a:ext cx="8712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4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Образовательная программа СПДО реализуется на государственном языке Российской Федерации – русском, являющимся также родным языком основной части воспитанников СПДО. </a:t>
            </a:r>
            <a:endParaRPr lang="ru-RU" altLang="ru-RU" sz="14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Согласно нормативным документам, образовательная деятельность может осуществляться на родном языке из числа языков народов Российской Федерации, в том числе на русском языке как родном языке, в соответствии с образовательной программой дошкольного образования и на основании заявления родителей (законных представителей)*.</a:t>
            </a:r>
            <a:endParaRPr lang="ru-RU" altLang="ru-RU" sz="14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8E8CC32C-F844-435D-8F8B-A1B479E1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6092825"/>
            <a:ext cx="8137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*п. 11 Порядка организации и осуществления образовательной деятельности по основным общеобразовательным программам -образовательным программам дошкольного образования, утв. приказом Министерства просвещения Российской Федерации от 31 июля 2020 г. N 373 (вред. от 08.11.2022)</a:t>
            </a:r>
            <a:endParaRPr lang="ru-RU" altLang="ru-RU" sz="10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4EDB3-292B-43DA-88F5-B262E22F2259}"/>
              </a:ext>
            </a:extLst>
          </p:cNvPr>
          <p:cNvSpPr txBox="1"/>
          <p:nvPr/>
        </p:nvSpPr>
        <p:spPr>
          <a:xfrm>
            <a:off x="1415256" y="1829029"/>
            <a:ext cx="9361487" cy="3756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213" indent="9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построена на следующих принципах ДО, установленных ФГОС ДО:</a:t>
            </a:r>
          </a:p>
          <a:p>
            <a:pPr algn="ctr"/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ребёнком всех этапов детства (младенческого, раннего и дошкольного возрастов), обогащение (амплификация) детского развития;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ребёнка полноценным участником (субъектом) образовательных отношений;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деятельности;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ДОО с семьей;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социокультурным нормам, традициям семьи, общества и государства;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ребёнка в различных видах деятельности;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lvl="1" algn="just">
              <a:buClr>
                <a:srgbClr val="000000"/>
              </a:buClr>
              <a:buSzPts val="1300"/>
              <a:buFont typeface="Calibri" panose="020F0502020204030204" pitchFamily="34" charset="0"/>
              <a:buAutoNum type="arabicParenR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этнокультурной ситуации развития детей (п. 14.3. ФОП ДО)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>
            <a:extLst>
              <a:ext uri="{FF2B5EF4-FFF2-40B4-BE49-F238E27FC236}">
                <a16:creationId xmlns:a16="http://schemas.microsoft.com/office/drawing/2014/main" id="{186ADA04-424F-4266-946D-D667D8D9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282576"/>
            <a:ext cx="92900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2100"/>
              </a:spcBef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определяет содержательные линии образовательной деятельности, реализуемые ДОО по 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направлениям развития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дошкольного возраста (социально-коммуникативного, познавательного, речевого, художественно-эстетического, физического развития).</a:t>
            </a:r>
          </a:p>
          <a:p>
            <a:pPr algn="just">
              <a:spcBef>
                <a:spcPts val="2100"/>
              </a:spcBef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образовательной области сформулированы </a:t>
            </a: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деятельности, предусмотренное для освоения в каждой возрастной группе детей в возрасте от двух месяцев до семи-восьми лет. Представлены задачи воспитания, направленные на приобщение детей к ценностям российского народа, формирование у них ценностного отношения к окружающему миру (п. п. 17 – 22.8. ФОП ДО).</a:t>
            </a:r>
            <a:endParaRPr lang="ru-RU" altLang="ru-RU" sz="160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7E45D9B1-3791-4AF8-B304-5FD8B2BE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2997200"/>
            <a:ext cx="92900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часть, часть, формируемая участниками образовательного процесса в образовательной деятельности.</a:t>
            </a:r>
          </a:p>
          <a:p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деятельность по ПДД по авторской программе «Дорожная азбука» Н.В. Негрей.</a:t>
            </a:r>
            <a:endParaRPr lang="ru-RU" altLang="ru-RU" sz="1400">
              <a:cs typeface="Times New Roman" panose="02020603050405020304" pitchFamily="18" charset="0"/>
            </a:endParaRPr>
          </a:p>
          <a:p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деятельность «Национально-региональный компонент» (</a:t>
            </a:r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етодическое пособие «Национально-региональный компонент дошкольного образования».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 </a:t>
            </a:r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Шадова Л. П, Штепа Т. Ф. и «Приобщение детей к истокам русской народной культуры: Программа. Учебно-методическое пособие»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 О. Л. Князевой, М. Д. Маханёвой</a:t>
            </a:r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)</a:t>
            </a:r>
            <a:endParaRPr lang="ru-RU" altLang="ru-RU" sz="14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деятельность 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«Финансовая грамотность» (Программа по экономическому воспитанию)</a:t>
            </a:r>
            <a:endParaRPr lang="ru-RU" altLang="ru-RU" sz="14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Парциальные программы.</a:t>
            </a:r>
            <a:endParaRPr lang="ru-RU" altLang="ru-RU" sz="14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«Программа художественного воспитания, обучения и развития детей 2-7 лет «Цветные ладошки» под ред. И.А. Лыковой </a:t>
            </a:r>
          </a:p>
          <a:p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Программа музыкального воспитания детей дошкольного возраста «Ладушки» И. Каплунова, И. Новоскольцева</a:t>
            </a:r>
          </a:p>
          <a:p>
            <a:r>
              <a:rPr lang="ru-RU" alt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Microsoft Sans Serif" panose="020B0604020202020204" pitchFamily="34" charset="0"/>
              </a:rPr>
              <a:t>и др.</a:t>
            </a:r>
            <a:endParaRPr lang="ru-RU" altLang="ru-RU" sz="1400">
              <a:solidFill>
                <a:srgbClr val="0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id="{8E8F5F53-D219-4BE1-AA8C-7FFC1BBCF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4" y="550863"/>
            <a:ext cx="8829675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Главные</a:t>
            </a:r>
            <a:r>
              <a:rPr lang="ru-RU" sz="1800" b="1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цели</a:t>
            </a:r>
            <a:r>
              <a:rPr lang="ru-RU" sz="18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взаимодействия педагогического коллектива СПДО с семьями обучающихся дошкольного возраста:</a:t>
            </a:r>
            <a:endParaRPr lang="ru-RU" altLang="ru-RU" sz="1600" kern="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4CC1D051-9974-428C-A1E7-9B2B98359704}"/>
              </a:ext>
            </a:extLst>
          </p:cNvPr>
          <p:cNvSpPr/>
          <p:nvPr/>
        </p:nvSpPr>
        <p:spPr>
          <a:xfrm>
            <a:off x="1876426" y="1330325"/>
            <a:ext cx="3948113" cy="15382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5ED0E2E5-E72E-4F5A-BF87-8B08FDA36D16}"/>
              </a:ext>
            </a:extLst>
          </p:cNvPr>
          <p:cNvSpPr/>
          <p:nvPr/>
        </p:nvSpPr>
        <p:spPr>
          <a:xfrm>
            <a:off x="7256464" y="5575301"/>
            <a:ext cx="2549525" cy="957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вовлечение родителей (законных представителей) в образовательный процесс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C9272A11-EA84-4873-BC6C-81117E617661}"/>
              </a:ext>
            </a:extLst>
          </p:cNvPr>
          <p:cNvSpPr/>
          <p:nvPr/>
        </p:nvSpPr>
        <p:spPr>
          <a:xfrm>
            <a:off x="5943601" y="1330325"/>
            <a:ext cx="3948113" cy="6477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8DC236AA-EBDD-4FC1-9703-B3DC853CE49F}"/>
              </a:ext>
            </a:extLst>
          </p:cNvPr>
          <p:cNvSpPr/>
          <p:nvPr/>
        </p:nvSpPr>
        <p:spPr>
          <a:xfrm>
            <a:off x="1997076" y="5475289"/>
            <a:ext cx="2868613" cy="10572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способствование развитию ответственного и осознанного родительства как базовой основы благополучия семьи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944A537F-DD42-408F-9941-6918749BCD16}"/>
              </a:ext>
            </a:extLst>
          </p:cNvPr>
          <p:cNvSpPr/>
          <p:nvPr/>
        </p:nvSpPr>
        <p:spPr>
          <a:xfrm>
            <a:off x="8069264" y="3733800"/>
            <a:ext cx="2663825" cy="1003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партнёрских отношений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9AF24EC1-EF09-437F-B1C7-0BFA3CFE87D1}"/>
              </a:ext>
            </a:extLst>
          </p:cNvPr>
          <p:cNvSpPr/>
          <p:nvPr/>
        </p:nvSpPr>
        <p:spPr>
          <a:xfrm>
            <a:off x="4805363" y="3752851"/>
            <a:ext cx="2951162" cy="17113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4AF46A09-1A1B-47CA-8E89-36EF1AEBFA6F}"/>
              </a:ext>
            </a:extLst>
          </p:cNvPr>
          <p:cNvSpPr/>
          <p:nvPr/>
        </p:nvSpPr>
        <p:spPr>
          <a:xfrm>
            <a:off x="1612900" y="3733801"/>
            <a:ext cx="2882900" cy="8413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информирование родителей (законных представителей) и общественности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624607ED-3195-4614-AD03-CB9872E1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6" y="3062288"/>
            <a:ext cx="8829675" cy="6461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18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взаимодействия педагогического коллектива СПДО с семьями обучающихся дошкольного возраста (</a:t>
            </a:r>
            <a:r>
              <a:rPr lang="ru-RU" sz="1800" dirty="0" err="1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п.п</a:t>
            </a:r>
            <a:r>
              <a:rPr lang="ru-RU" sz="18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26.1. – 26.3. ФОП ДО) :</a:t>
            </a:r>
            <a:endParaRPr lang="ru-RU" altLang="ru-RU" sz="1600" kern="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9A92CD60-D0CB-40E3-BF76-702D8E96A39B}"/>
              </a:ext>
            </a:extLst>
          </p:cNvPr>
          <p:cNvSpPr/>
          <p:nvPr/>
        </p:nvSpPr>
        <p:spPr>
          <a:xfrm>
            <a:off x="6792913" y="2235200"/>
            <a:ext cx="3948112" cy="5143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повышение воспитательного потенциала семьи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Прямоугольник 2">
            <a:extLst>
              <a:ext uri="{FF2B5EF4-FFF2-40B4-BE49-F238E27FC236}">
                <a16:creationId xmlns:a16="http://schemas.microsoft.com/office/drawing/2014/main" id="{8D31CDE1-BBFD-44FC-A538-A5659236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4" y="257176"/>
            <a:ext cx="8713787" cy="28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541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6541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541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6541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6541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6541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6541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6541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6541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375"/>
              </a:lnSpc>
              <a:spcBef>
                <a:spcPct val="0"/>
              </a:spcBef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взаимодействия педагогического коллектива с семьями детей.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>
            <a:extLst>
              <a:ext uri="{FF2B5EF4-FFF2-40B4-BE49-F238E27FC236}">
                <a16:creationId xmlns:a16="http://schemas.microsoft.com/office/drawing/2014/main" id="{0187CF12-D2A6-495B-9FE7-3530F267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255714"/>
            <a:ext cx="495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413"/>
              </a:lnSpc>
              <a:spcBef>
                <a:spcPct val="0"/>
              </a:spcBef>
              <a:buNone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 с родителями включает:</a:t>
            </a:r>
            <a:endParaRPr lang="ru-RU" altLang="ru-RU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4F5C2790-12BC-4073-81CA-F4DD4F84B86F}"/>
              </a:ext>
            </a:extLst>
          </p:cNvPr>
          <p:cNvSpPr/>
          <p:nvPr/>
        </p:nvSpPr>
        <p:spPr>
          <a:xfrm>
            <a:off x="1520825" y="1714501"/>
            <a:ext cx="2908300" cy="8159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13"/>
              </a:lnSpc>
              <a:buClr>
                <a:srgbClr val="000000"/>
              </a:buClr>
              <a:buSzPts val="1200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результатами работы СПДО на общих родительских собраниях, анализом участия родительской общественности в жизни СПДО;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10C0B5B8-F541-4FB8-BA44-6DA478A09AF8}"/>
              </a:ext>
            </a:extLst>
          </p:cNvPr>
          <p:cNvSpPr/>
          <p:nvPr/>
        </p:nvSpPr>
        <p:spPr>
          <a:xfrm>
            <a:off x="4676775" y="1803401"/>
            <a:ext cx="2940050" cy="847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88"/>
              </a:lnSpc>
              <a:buClr>
                <a:srgbClr val="000000"/>
              </a:buClr>
              <a:buSzPts val="1200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содержанием работы СПДО, направленной на физическое, психическое и социальное развитие ребенка;</a:t>
            </a: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CB4E045E-4CC5-441A-85AD-8EC3E9D4DF1C}"/>
              </a:ext>
            </a:extLst>
          </p:cNvPr>
          <p:cNvSpPr/>
          <p:nvPr/>
        </p:nvSpPr>
        <p:spPr>
          <a:xfrm>
            <a:off x="6734176" y="2759076"/>
            <a:ext cx="2170113" cy="7286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88"/>
              </a:lnSpc>
              <a:buClr>
                <a:srgbClr val="000000"/>
              </a:buClr>
              <a:buSzPts val="1200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составлении планов: спортивных и культурно-массовых мероприятий, работы родительского комитета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4EEE53E0-514B-4F41-AE48-1331AC969D08}"/>
              </a:ext>
            </a:extLst>
          </p:cNvPr>
          <p:cNvSpPr/>
          <p:nvPr/>
        </p:nvSpPr>
        <p:spPr>
          <a:xfrm>
            <a:off x="3244850" y="2771776"/>
            <a:ext cx="2370138" cy="7286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buClr>
                <a:srgbClr val="000000"/>
              </a:buClr>
              <a:buSzPts val="1200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работа, пропагандирующую общественное дошкольное воспитание в его разных формах;</a:t>
            </a: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A529C496-84C6-4D23-8FDF-D51A513CAF14}"/>
              </a:ext>
            </a:extLst>
          </p:cNvPr>
          <p:cNvSpPr/>
          <p:nvPr/>
        </p:nvSpPr>
        <p:spPr>
          <a:xfrm>
            <a:off x="7864475" y="1708150"/>
            <a:ext cx="2730500" cy="8588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buClr>
                <a:srgbClr val="000000"/>
              </a:buClr>
              <a:buSzPts val="1200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</a:t>
            </a:r>
          </a:p>
        </p:txBody>
      </p:sp>
      <p:sp>
        <p:nvSpPr>
          <p:cNvPr id="17416" name="Прямоугольник 9">
            <a:extLst>
              <a:ext uri="{FF2B5EF4-FFF2-40B4-BE49-F238E27FC236}">
                <a16:creationId xmlns:a16="http://schemas.microsoft.com/office/drawing/2014/main" id="{F603BFE1-2F46-4CB4-8DA9-69AFCDD1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738564"/>
            <a:ext cx="8274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375"/>
              </a:lnSpc>
              <a:spcBef>
                <a:spcPct val="0"/>
              </a:spcBef>
              <a:buNone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 (законными представителями) воспитанников:</a:t>
            </a:r>
            <a:endParaRPr lang="ru-RU" altLang="ru-RU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2AE32E77-ADD0-4CD9-B4EB-4CA2FA940813}"/>
              </a:ext>
            </a:extLst>
          </p:cNvPr>
          <p:cNvSpPr/>
          <p:nvPr/>
        </p:nvSpPr>
        <p:spPr>
          <a:xfrm>
            <a:off x="1630363" y="4244975"/>
            <a:ext cx="1517650" cy="3444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FA6C86AF-C776-4D31-A7FE-4966D856E174}"/>
              </a:ext>
            </a:extLst>
          </p:cNvPr>
          <p:cNvSpPr/>
          <p:nvPr/>
        </p:nvSpPr>
        <p:spPr>
          <a:xfrm>
            <a:off x="1709739" y="5380039"/>
            <a:ext cx="1438275" cy="3714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</a:t>
            </a:r>
          </a:p>
        </p:txBody>
      </p:sp>
      <p:sp>
        <p:nvSpPr>
          <p:cNvPr id="20" name="Блок-схема: альтернативный процесс 19">
            <a:extLst>
              <a:ext uri="{FF2B5EF4-FFF2-40B4-BE49-F238E27FC236}">
                <a16:creationId xmlns:a16="http://schemas.microsoft.com/office/drawing/2014/main" id="{7C4D7372-EC19-461F-9204-8DC3293C4A84}"/>
              </a:ext>
            </a:extLst>
          </p:cNvPr>
          <p:cNvSpPr/>
          <p:nvPr/>
        </p:nvSpPr>
        <p:spPr>
          <a:xfrm>
            <a:off x="3494088" y="4683126"/>
            <a:ext cx="1871662" cy="530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субботниках по благоустройству территории;</a:t>
            </a:r>
          </a:p>
        </p:txBody>
      </p:sp>
      <p:sp>
        <p:nvSpPr>
          <p:cNvPr id="21" name="Блок-схема: альтернативный процесс 20">
            <a:extLst>
              <a:ext uri="{FF2B5EF4-FFF2-40B4-BE49-F238E27FC236}">
                <a16:creationId xmlns:a16="http://schemas.microsoft.com/office/drawing/2014/main" id="{4F99F62B-4203-4550-9CAC-D4698FAF3A87}"/>
              </a:ext>
            </a:extLst>
          </p:cNvPr>
          <p:cNvSpPr/>
          <p:nvPr/>
        </p:nvSpPr>
        <p:spPr>
          <a:xfrm>
            <a:off x="5780088" y="5453063"/>
            <a:ext cx="1873250" cy="531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создании предметно-развивающей среды;</a:t>
            </a:r>
            <a:endParaRPr lang="ru-RU" sz="1100" dirty="0"/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id="{606E8606-A388-4CDE-84A0-60B5B61BA18E}"/>
              </a:ext>
            </a:extLst>
          </p:cNvPr>
          <p:cNvSpPr/>
          <p:nvPr/>
        </p:nvSpPr>
        <p:spPr>
          <a:xfrm>
            <a:off x="5819776" y="4256088"/>
            <a:ext cx="1762125" cy="4111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ремонтных работах</a:t>
            </a:r>
            <a:endParaRPr lang="ru-RU" sz="1100" dirty="0"/>
          </a:p>
        </p:txBody>
      </p:sp>
      <p:sp>
        <p:nvSpPr>
          <p:cNvPr id="23" name="Блок-схема: альтернативный процесс 22">
            <a:extLst>
              <a:ext uri="{FF2B5EF4-FFF2-40B4-BE49-F238E27FC236}">
                <a16:creationId xmlns:a16="http://schemas.microsoft.com/office/drawing/2014/main" id="{44F7C1A7-52CF-48DC-86F2-67109D858543}"/>
              </a:ext>
            </a:extLst>
          </p:cNvPr>
          <p:cNvSpPr/>
          <p:nvPr/>
        </p:nvSpPr>
        <p:spPr>
          <a:xfrm>
            <a:off x="7877175" y="4659314"/>
            <a:ext cx="2160588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75"/>
              </a:lnSpc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родительского комитета, Совета СПДО; педагогических советах и др.</a:t>
            </a:r>
          </a:p>
        </p:txBody>
      </p:sp>
      <p:sp>
        <p:nvSpPr>
          <p:cNvPr id="17423" name="TextBox 23">
            <a:extLst>
              <a:ext uri="{FF2B5EF4-FFF2-40B4-BE49-F238E27FC236}">
                <a16:creationId xmlns:a16="http://schemas.microsoft.com/office/drawing/2014/main" id="{87C98DF1-C58B-4E2C-8FD3-C51705B6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00025"/>
            <a:ext cx="91122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Особое внимание в просветительской деятельности </a:t>
            </a:r>
            <a:r>
              <a:rPr lang="ru-RU" altLang="ru-RU" i="1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СПДО</a:t>
            </a:r>
            <a:r>
              <a:rPr lang="ru-RU" altLang="ru-RU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уделяется повышению уровня компетентности родителей (законных представителей) в вопросах здоровьесбережения ребёнка.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12DA7C6C-C54A-4A13-AEE8-005B9E0C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4" y="260350"/>
            <a:ext cx="499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 воспитания</a:t>
            </a:r>
            <a:endParaRPr lang="ru-RU" altLang="ru-RU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TextBox 5">
            <a:extLst>
              <a:ext uri="{FF2B5EF4-FFF2-40B4-BE49-F238E27FC236}">
                <a16:creationId xmlns:a16="http://schemas.microsoft.com/office/drawing/2014/main" id="{DF03EF29-061B-453E-AB0A-42B08C2D8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729" y="608807"/>
            <a:ext cx="957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1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Программа воспитания предусматривает</a:t>
            </a:r>
            <a:r>
              <a:rPr lang="ru-RU" altLang="ru-RU" sz="16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приобщение детей к традиционным ценностям российского общества -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7">
            <a:extLst>
              <a:ext uri="{FF2B5EF4-FFF2-40B4-BE49-F238E27FC236}">
                <a16:creationId xmlns:a16="http://schemas.microsoft.com/office/drawing/2014/main" id="{26FAFA57-72F7-41A2-ACD1-1A0284CD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157413"/>
            <a:ext cx="957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 i="1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Целевые ориентиры воспитания</a:t>
            </a:r>
            <a:r>
              <a:rPr lang="ru-RU" altLang="ru-RU" sz="16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рассматриваются как возрастные характеристики возможных достижений ребёнка, которые коррелируют с портретом выпускника СПДО и с традиционными ценностями российского общества.</a:t>
            </a:r>
          </a:p>
        </p:txBody>
      </p:sp>
      <p:sp>
        <p:nvSpPr>
          <p:cNvPr id="18437" name="TextBox 9">
            <a:extLst>
              <a:ext uri="{FF2B5EF4-FFF2-40B4-BE49-F238E27FC236}">
                <a16:creationId xmlns:a16="http://schemas.microsoft.com/office/drawing/2014/main" id="{313BF952-B454-4CEE-84F7-42118448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3038476"/>
            <a:ext cx="946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Общая цель воспитания в ДОО </a:t>
            </a: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общества.</a:t>
            </a:r>
          </a:p>
          <a:p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воспитания в СПДО: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содействовать развитию личности, основанному на принятых в обществе представлениях о добре и зле, должном и недопустимом;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становлению нравственности, основанной на духовных отечественных традициях, внутренней установке личности поступать согласно своей совести;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условия для развития и реализации личностного потенциала ребёнка, его готовности к творческому самовыражению и саморазвитию, самовоспитанию;</a:t>
            </a:r>
          </a:p>
          <a:p>
            <a:pPr algn="just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поддержку позитивной социализации ребёнка посредством проектирования и принятия уклада, воспитывающей среды, создания воспитывающих общностей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E5A91698-CA73-40D5-AE98-9BC7BA78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4" y="211139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Направления воспитания</a:t>
            </a:r>
            <a:endParaRPr lang="ru-RU" altLang="ru-RU" b="1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59" name="TextBox 5">
            <a:extLst>
              <a:ext uri="{FF2B5EF4-FFF2-40B4-BE49-F238E27FC236}">
                <a16:creationId xmlns:a16="http://schemas.microsoft.com/office/drawing/2014/main" id="{EC486AB2-3851-43A7-9C80-964B51D2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11" y="674687"/>
            <a:ext cx="95059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tabLst>
                <a:tab pos="113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патриотического направления воспитания - содействовать формированию у ребёнка личностной позиции наследника традиций и культуры, защитника Отечества и творца (созидателя), ответственного за будущее своей страны.</a:t>
            </a:r>
          </a:p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духовно-нравственного направления воспитания - формирование способности к духовному развитию, нравственному самосовершенствованию, индивидуально-ответственному поведению.</a:t>
            </a:r>
          </a:p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социального направления воспитания - формирование ценностного отношения детей к семье, другому человеку, развитие дружелюбия, умения находить общий язык с другими людьми.</a:t>
            </a:r>
          </a:p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познавательного направления воспитания - формирование ценности познания.</a:t>
            </a:r>
          </a:p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физического и оздоровительного воспитания - формирование ценностного отношения детей к здоровому образу жизни, овладение элементарными гигиеническими навыками и правилами безопасности.</a:t>
            </a:r>
          </a:p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трудового воспитания - формирование ценностного отношения детей к труду, трудолюбию и приобщение ребёнка к труду.</a:t>
            </a:r>
          </a:p>
          <a:p>
            <a:pPr algn="just"/>
            <a:r>
              <a:rPr lang="ru-RU" alt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направление воспитания.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эстетического направления воспитания – способствовать становлению у ребёнка ценностного отношения к красоте.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1817</Words>
  <Application>Microsoft Office PowerPoint</Application>
  <PresentationFormat>Широкоэкранный</PresentationFormat>
  <Paragraphs>131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Microsoft Sans Serif</vt:lpstr>
      <vt:lpstr>Monotype Corsiva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Бутер</dc:creator>
  <cp:lastModifiedBy>Анастасия Бутер</cp:lastModifiedBy>
  <cp:revision>8</cp:revision>
  <dcterms:created xsi:type="dcterms:W3CDTF">2023-11-07T19:42:59Z</dcterms:created>
  <dcterms:modified xsi:type="dcterms:W3CDTF">2023-11-29T18:43:01Z</dcterms:modified>
</cp:coreProperties>
</file>